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ong Gothic Bold"/>
      <p:bold r:id="rId17"/>
    </p:embeddedFont>
    <p:embeddedFont>
      <p:font typeface="Pretendard Regular"/>
      <p:regular r:id="rId18"/>
    </p:embeddedFont>
    <p:embeddedFont>
      <p:font typeface="Pretendard Medium"/>
      <p:bold r:id="rId19"/>
    </p:embeddedFont>
    <p:embeddedFont>
      <p:font typeface="Pretendard Black"/>
      <p:bold r:id="rId20"/>
    </p:embeddedFont>
    <p:embeddedFont>
      <p:font typeface="Pretendard Bold"/>
      <p:bold r:id="rId21"/>
    </p:embeddedFont>
    <p:embeddedFont>
      <p:font typeface="Gong Gothic Medium"/>
      <p:bold r:id="rId22"/>
    </p:embeddedFont>
    <p:embeddedFont>
      <p:font typeface="Gong Gothic Light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21" Target="fonts/font5.fntdata" Type="http://schemas.openxmlformats.org/officeDocument/2006/relationships/font"/><Relationship Id="rId22" Target="fonts/font6.fntdata" Type="http://schemas.openxmlformats.org/officeDocument/2006/relationships/font"/><Relationship Id="rId23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2400" y="1562100"/>
            <a:ext cx="15443200" cy="7162800"/>
          </a:xfrm>
          <a:prstGeom prst="rect">
            <a:avLst/>
          </a:prstGeom>
          <a:effectLst>
            <a:outerShdw dir="2700000" dist="1599115" blurRad="2238998">
              <a:srgbClr val="000000">
                <a:alpha val="2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05200" y="6477000"/>
            <a:ext cx="1116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628900" y="2857500"/>
            <a:ext cx="13030200" cy="2717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7600" b="false" i="true" u="none" strike="noStrike">
                <a:solidFill>
                  <a:srgbClr val="000000"/>
                </a:solidFill>
                <a:ea typeface="Gong Gothic Bold"/>
              </a:rPr>
              <a:t>취준생을</a:t>
            </a:r>
            <a:r>
              <a:rPr lang="en-US" sz="76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7600" b="false" i="true" u="none" strike="noStrike">
                <a:solidFill>
                  <a:srgbClr val="000000"/>
                </a:solidFill>
                <a:ea typeface="Gong Gothic Bold"/>
              </a:rPr>
              <a:t>위한</a:t>
            </a:r>
            <a:r>
              <a:rPr lang="en-US" sz="76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7600" b="false" i="true" u="none" strike="noStrike">
                <a:solidFill>
                  <a:srgbClr val="000000"/>
                </a:solidFill>
                <a:ea typeface="Gong Gothic Bold"/>
              </a:rPr>
              <a:t>기술면접</a:t>
            </a:r>
            <a:r>
              <a:rPr lang="en-US" sz="76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7600" b="false" i="true" u="none" strike="noStrike">
                <a:solidFill>
                  <a:srgbClr val="000000"/>
                </a:solidFill>
                <a:ea typeface="Gong Gothic Bold"/>
              </a:rPr>
              <a:t>도우미</a:t>
            </a:r>
          </a:p>
          <a:p>
            <a:pPr algn="ctr" lvl="0">
              <a:lnSpc>
                <a:spcPct val="91300"/>
              </a:lnSpc>
            </a:pPr>
            <a:r>
              <a:rPr lang="ko-KR" sz="9500" b="false" i="true" u="none" strike="noStrike">
                <a:solidFill>
                  <a:srgbClr val="4B1BFD"/>
                </a:solidFill>
                <a:ea typeface="Gong Gothic Bold"/>
              </a:rPr>
              <a:t>데브뷰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48500" y="7416800"/>
            <a:ext cx="41783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4B1BFD"/>
                </a:solidFill>
                <a:latin typeface="Pretendard Regular"/>
              </a:rPr>
              <a:t>202445354 </a:t>
            </a:r>
            <a:r>
              <a:rPr lang="ko-KR" sz="3500" b="true" i="false" u="none" strike="noStrike">
                <a:solidFill>
                  <a:srgbClr val="4B1BFD"/>
                </a:solidFill>
                <a:ea typeface="Pretendard Regular"/>
              </a:rPr>
              <a:t>이동현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2900" y="8851900"/>
            <a:ext cx="150876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Pretendard Medium"/>
              </a:rPr>
              <a:t>동의과학대학교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Medium"/>
              </a:rPr>
              <a:t>컴퓨터소프트웨어과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Medium"/>
              </a:rPr>
              <a:t>이동현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6731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03000" y="1638300"/>
            <a:ext cx="7670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13400" y="6083300"/>
            <a:ext cx="6413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3022600"/>
            <a:ext cx="4800600" cy="617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3100" y="711200"/>
            <a:ext cx="119126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true" u="none" strike="noStrike">
                <a:solidFill>
                  <a:srgbClr val="4B1BFD"/>
                </a:solidFill>
                <a:ea typeface="Gong Gothic Bold"/>
              </a:rPr>
              <a:t>기대</a:t>
            </a:r>
            <a:r>
              <a:rPr lang="en-US" sz="7000" b="false" i="true" u="none" strike="noStrike">
                <a:solidFill>
                  <a:srgbClr val="000000"/>
                </a:solidFill>
                <a:latin typeface="Gong Gothic Bold"/>
              </a:rPr>
              <a:t> </a:t>
            </a:r>
            <a:r>
              <a:rPr lang="ko-KR" sz="7000" b="false" i="true" u="none" strike="noStrike">
                <a:solidFill>
                  <a:srgbClr val="000000"/>
                </a:solidFill>
                <a:ea typeface="Gong Gothic Bold"/>
              </a:rPr>
              <a:t>효과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90100" y="2921000"/>
            <a:ext cx="7645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2500" b="false" i="false" u="none" strike="noStrike">
                <a:solidFill>
                  <a:srgbClr val="4B1BFD"/>
                </a:solidFill>
                <a:latin typeface="Gong Gothic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0100" y="6477000"/>
            <a:ext cx="7645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2500" b="false" i="false" u="none" strike="noStrike">
                <a:solidFill>
                  <a:srgbClr val="4B1BFD"/>
                </a:solidFill>
                <a:latin typeface="Gong Gothic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90100" y="3594100"/>
            <a:ext cx="7658100" cy="283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면접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준비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효율성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향상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체계적인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경로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시간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절약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반복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최적화</a:t>
            </a:r>
            <a:b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</a:br>
          </a:p>
        </p:txBody>
      </p:sp>
      <p:sp>
        <p:nvSpPr>
          <p:cNvPr name="TextBox 10" id="10"/>
          <p:cNvSpPr txBox="true"/>
          <p:nvPr/>
        </p:nvSpPr>
        <p:spPr>
          <a:xfrm rot="0">
            <a:off x="9690100" y="7175500"/>
            <a:ext cx="76581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전공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지식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역량</a:t>
            </a:r>
            <a:r>
              <a:rPr lang="en-US" sz="3000" b="true" i="false" u="none" strike="noStrike">
                <a:solidFill>
                  <a:srgbClr val="4B1BFD"/>
                </a:solidFill>
                <a:latin typeface="Gong Gothic Medium"/>
              </a:rPr>
              <a:t> </a:t>
            </a:r>
            <a:r>
              <a:rPr lang="ko-KR" sz="3000" b="true" i="false" u="none" strike="noStrike">
                <a:solidFill>
                  <a:srgbClr val="4B1BFD"/>
                </a:solidFill>
                <a:ea typeface="Gong Gothic Medium"/>
              </a:rPr>
              <a:t>강화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전반적인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향상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실무에서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사용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이론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확립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커뮤니케이션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능력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향상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0100" y="3733800"/>
            <a:ext cx="116205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감사합니다</a:t>
            </a:r>
            <a:r>
              <a:rPr lang="en-US" sz="9500" b="false" i="true" u="none" strike="noStrike">
                <a:solidFill>
                  <a:srgbClr val="FFFFFF"/>
                </a:solidFill>
                <a:latin typeface="Gong Gothic Bold"/>
              </a:rPr>
              <a:t> 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31200" y="2628900"/>
            <a:ext cx="1562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4B1BFD"/>
                </a:solidFill>
                <a:latin typeface="Pretendard Black"/>
              </a:rPr>
              <a:t>chapter 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0"/>
            <a:ext cx="3962400" cy="755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2641600"/>
            <a:ext cx="13982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4279900"/>
            <a:ext cx="1398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5918200"/>
            <a:ext cx="13982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7556500"/>
            <a:ext cx="139827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574800"/>
            <a:ext cx="20320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true" u="none" strike="noStrike">
                <a:solidFill>
                  <a:srgbClr val="FFFFFF"/>
                </a:solidFill>
                <a:ea typeface="Gong Gothic Bold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29200" y="16129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chapter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6100" y="1549400"/>
            <a:ext cx="86614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서비스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29200" y="32512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chapter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96100" y="3187700"/>
            <a:ext cx="86614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29200" y="48895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chapter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6100" y="4826000"/>
            <a:ext cx="95123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lack"/>
              </a:rPr>
              <a:t>UI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41900" y="6527800"/>
            <a:ext cx="16637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chapter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96100" y="6464300"/>
            <a:ext cx="86614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lack"/>
              </a:rPr>
              <a:t>기대효과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25781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40100" y="3733800"/>
            <a:ext cx="116205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서비스</a:t>
            </a:r>
            <a:r>
              <a:rPr lang="en-US" sz="9500" b="false" i="true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31200" y="26289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4B1BFD"/>
                </a:solidFill>
                <a:latin typeface="Pretendard Black"/>
              </a:rPr>
              <a:t>chapter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6731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870200"/>
            <a:ext cx="8382000" cy="666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72600" y="1638300"/>
            <a:ext cx="89154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73100" y="711200"/>
            <a:ext cx="50546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true" u="none" strike="noStrike">
                <a:solidFill>
                  <a:srgbClr val="4B1BFD"/>
                </a:solidFill>
                <a:ea typeface="Gong Gothic Bold"/>
              </a:rPr>
              <a:t>서비스</a:t>
            </a:r>
            <a:r>
              <a:rPr lang="en-US" sz="7000" b="false" i="true" u="none" strike="noStrike">
                <a:solidFill>
                  <a:srgbClr val="4B1BFD"/>
                </a:solidFill>
                <a:latin typeface="Gong Gothic Bold"/>
              </a:rPr>
              <a:t> </a:t>
            </a:r>
            <a:r>
              <a:rPr lang="en-US" sz="7000" b="false" i="true" u="none" strike="noStrike">
                <a:solidFill>
                  <a:srgbClr val="000000"/>
                </a:solidFill>
                <a:latin typeface="Gong Gothic Bold"/>
              </a:rPr>
              <a:t> </a:t>
            </a:r>
            <a:r>
              <a:rPr lang="ko-KR" sz="7000" b="false" i="true" u="none" strike="noStrike">
                <a:solidFill>
                  <a:srgbClr val="000000"/>
                </a:solidFill>
                <a:ea typeface="Gong Gothic Bold"/>
              </a:rPr>
              <a:t>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93300" y="2895600"/>
            <a:ext cx="7188200" cy="727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8609"/>
              </a:lnSpc>
            </a:pPr>
            <a:r>
              <a:rPr lang="ko-KR" sz="3500" b="false" i="true" u="none" strike="noStrike">
                <a:solidFill>
                  <a:srgbClr val="000000"/>
                </a:solidFill>
                <a:ea typeface="Gong Gothic Bold"/>
              </a:rPr>
              <a:t>막막한</a:t>
            </a:r>
            <a:r>
              <a:rPr lang="en-US" sz="35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false" i="true" u="none" strike="noStrike">
                <a:solidFill>
                  <a:srgbClr val="4B1BFD"/>
                </a:solidFill>
                <a:ea typeface="Gong Gothic Bold"/>
              </a:rPr>
              <a:t>소프트웨어</a:t>
            </a:r>
            <a:r>
              <a:rPr lang="en-US" sz="3500" b="false" i="true" u="none" strike="noStrike">
                <a:solidFill>
                  <a:srgbClr val="4B1BFD"/>
                </a:solidFill>
                <a:latin typeface="Gong Gothic Bold"/>
              </a:rPr>
              <a:t> </a:t>
            </a:r>
            <a:r>
              <a:rPr lang="ko-KR" sz="3500" b="false" i="true" u="none" strike="noStrike">
                <a:solidFill>
                  <a:srgbClr val="4B1BFD"/>
                </a:solidFill>
                <a:ea typeface="Gong Gothic Bold"/>
              </a:rPr>
              <a:t>개발자</a:t>
            </a:r>
            <a:r>
              <a:rPr lang="en-US" sz="35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false" i="true" u="none" strike="noStrike">
                <a:solidFill>
                  <a:srgbClr val="000000"/>
                </a:solidFill>
                <a:ea typeface="Gong Gothic Bold"/>
              </a:rPr>
              <a:t>취업</a:t>
            </a:r>
            <a:r>
              <a:rPr lang="en-US" sz="3500" b="false" i="true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false" i="true" u="none" strike="noStrike">
                <a:solidFill>
                  <a:srgbClr val="000000"/>
                </a:solidFill>
                <a:ea typeface="Gong Gothic Bold"/>
              </a:rPr>
              <a:t>준비</a:t>
            </a:r>
            <a:r>
              <a:rPr lang="en-US" sz="3500" b="false" i="true" u="none" strike="noStrike">
                <a:solidFill>
                  <a:srgbClr val="000000"/>
                </a:solidFill>
                <a:latin typeface="Gong Gothic Bold"/>
              </a:rPr>
              <a:t> !</a:t>
            </a:r>
          </a:p>
          <a:p>
            <a:pPr algn="l" lvl="0">
              <a:lnSpc>
                <a:spcPct val="138609"/>
              </a:lnSpc>
            </a:pPr>
            <a:r>
              <a:rPr lang="en-US" sz="3500" b="false" i="true" u="none" strike="noStrike">
                <a:solidFill>
                  <a:srgbClr val="4B1BFD"/>
                </a:solidFill>
                <a:latin typeface="Gong Gothic Bold"/>
              </a:rPr>
              <a:t/>
            </a:r>
          </a:p>
          <a:p>
            <a:pPr algn="l" lvl="0">
              <a:lnSpc>
                <a:spcPct val="138609"/>
              </a:lnSpc>
            </a:pPr>
            <a:r>
              <a:rPr lang="en-US" sz="2500" b="true" i="false" u="none" strike="noStrike">
                <a:solidFill>
                  <a:srgbClr val="4B1BFD"/>
                </a:solidFill>
                <a:latin typeface="Gong Gothic Bold"/>
              </a:rPr>
              <a:t>"</a:t>
            </a:r>
            <a:r>
              <a:rPr lang="ko-KR" sz="2500" b="true" i="false" u="none" strike="noStrike">
                <a:solidFill>
                  <a:srgbClr val="4B1BFD"/>
                </a:solidFill>
                <a:ea typeface="Gong Gothic Bold"/>
              </a:rPr>
              <a:t>데브뷰</a:t>
            </a:r>
            <a:r>
              <a:rPr lang="en-US" sz="2500" b="true" i="false" u="none" strike="noStrike">
                <a:solidFill>
                  <a:srgbClr val="4B1BFD"/>
                </a:solidFill>
                <a:latin typeface="Gong Gothic Bold"/>
              </a:rPr>
              <a:t>"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함께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준비하세요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!</a:t>
            </a:r>
          </a:p>
          <a:p>
            <a:pPr algn="l" lvl="0">
              <a:lnSpc>
                <a:spcPct val="13860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3860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명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en-US" sz="2500" b="true" i="false" u="none" strike="noStrike">
                <a:solidFill>
                  <a:srgbClr val="4B1BFD"/>
                </a:solidFill>
                <a:latin typeface="Gong Gothic Bold"/>
              </a:rPr>
              <a:t>"</a:t>
            </a:r>
            <a:r>
              <a:rPr lang="ko-KR" sz="2500" b="true" i="false" u="none" strike="noStrike">
                <a:solidFill>
                  <a:srgbClr val="4B1BFD"/>
                </a:solidFill>
                <a:ea typeface="Gong Gothic Bold"/>
              </a:rPr>
              <a:t>데브뷰</a:t>
            </a:r>
            <a:r>
              <a:rPr lang="en-US" sz="2500" b="true" i="false" u="none" strike="noStrike">
                <a:solidFill>
                  <a:srgbClr val="4B1BFD"/>
                </a:solidFill>
                <a:latin typeface="Gong Gothic Bold"/>
              </a:rPr>
              <a:t>"</a:t>
            </a:r>
          </a:p>
          <a:p>
            <a:pPr algn="l" lvl="0">
              <a:lnSpc>
                <a:spcPct val="13860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 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소프트웨어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개발자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지망하는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취준생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38609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           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면접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완벽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정리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앱</a:t>
            </a:r>
          </a:p>
          <a:p>
            <a:pPr algn="l" lvl="0">
              <a:lnSpc>
                <a:spcPct val="13860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  </a:t>
            </a:r>
            <a:b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</a:b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          1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각종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컴퓨터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공학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관련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질문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정리</a:t>
            </a:r>
          </a:p>
          <a:p>
            <a:pPr algn="l" lvl="0">
              <a:lnSpc>
                <a:spcPct val="13860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          2.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학습한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기술면접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질문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퀴즈</a:t>
            </a:r>
          </a:p>
          <a:p>
            <a:pPr algn="l" lvl="0">
              <a:lnSpc>
                <a:spcPct val="13860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          3.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내용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시각화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통한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  <a:b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</a:b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           4.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개인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면접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스케쥴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  <a:br>
              <a:rPr lang="ko-KR" sz="2500" b="true" i="false" u="none" strike="noStrike">
                <a:solidFill>
                  <a:srgbClr val="000000"/>
                </a:solidFill>
                <a:ea typeface="Pretendard Bold"/>
              </a:rPr>
            </a:b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25781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40100" y="3733800"/>
            <a:ext cx="116205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기능</a:t>
            </a:r>
            <a:r>
              <a:rPr lang="en-US" sz="9500" b="false" i="true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31200" y="26289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4B1BFD"/>
                </a:solidFill>
                <a:latin typeface="Pretendard Black"/>
              </a:rPr>
              <a:t>chapter 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6731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14200" y="1638300"/>
            <a:ext cx="6362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02100" y="4216400"/>
            <a:ext cx="10287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3187700"/>
            <a:ext cx="2908300" cy="312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23300" y="4216400"/>
            <a:ext cx="1028700" cy="1028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35600" y="3187700"/>
            <a:ext cx="2908300" cy="312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44500" y="4216400"/>
            <a:ext cx="1028700" cy="1028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187700"/>
            <a:ext cx="2908300" cy="3124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0" y="3187700"/>
            <a:ext cx="2908300" cy="3124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566900" y="4292600"/>
            <a:ext cx="27178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Step 4</a:t>
            </a:r>
          </a:p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면접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D-day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6300" y="6731000"/>
            <a:ext cx="2971800" cy="2362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탄탄한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지식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!</a:t>
            </a:r>
          </a:p>
          <a:p>
            <a:pPr algn="ctr" lvl="0">
              <a:lnSpc>
                <a:spcPct val="124499"/>
              </a:lnSpc>
            </a:pPr>
            <a:br>
              <a:rPr/>
            </a:b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학습을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컴퓨터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공학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네트워크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자료구조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알고리즘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)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지식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습득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97500" y="6731000"/>
            <a:ext cx="2971800" cy="191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지속적인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학습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!</a:t>
            </a:r>
          </a:p>
          <a:p>
            <a:pPr algn="ctr" lvl="0">
              <a:lnSpc>
                <a:spcPct val="124499"/>
              </a:lnSpc>
            </a:pPr>
            <a:br>
              <a:rPr/>
            </a:b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학습한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테스트</a:t>
            </a:r>
          </a:p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퀴즈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8700" y="6731000"/>
            <a:ext cx="2971800" cy="191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꾸준한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학습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Gong Gothic Medium"/>
              </a:rPr>
              <a:t>도움</a:t>
            </a:r>
            <a:r>
              <a:rPr lang="en-US" sz="2500" b="true" i="false" u="none" strike="noStrike">
                <a:solidFill>
                  <a:srgbClr val="000000"/>
                </a:solidFill>
                <a:latin typeface="Gong Gothic Medium"/>
              </a:rPr>
              <a:t> !</a:t>
            </a:r>
          </a:p>
          <a:p>
            <a:pPr algn="ctr" lvl="0">
              <a:lnSpc>
                <a:spcPct val="124499"/>
              </a:lnSpc>
            </a:pPr>
            <a:br>
              <a:rPr/>
            </a:b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기반</a:t>
            </a:r>
            <a:b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</a:b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약점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기록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39900" y="6731000"/>
            <a:ext cx="2971800" cy="194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Gong Gothic Medium"/>
              </a:rPr>
              <a:t>빈틈없는</a:t>
            </a:r>
            <a:r>
              <a:rPr lang="en-US" sz="25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ong Gothic Medium"/>
              </a:rPr>
              <a:t>일정관리</a:t>
            </a:r>
            <a:r>
              <a:rPr lang="en-US" sz="2500" b="false" i="false" u="none" strike="noStrike">
                <a:solidFill>
                  <a:srgbClr val="000000"/>
                </a:solidFill>
                <a:latin typeface="Gong Gothic Medium"/>
              </a:rPr>
              <a:t> !</a:t>
            </a:r>
            <a:br>
              <a:rPr lang="en-US" sz="2500" b="false" i="false" u="none" strike="noStrike">
                <a:solidFill>
                  <a:srgbClr val="000000"/>
                </a:solidFill>
                <a:latin typeface="Gong Gothic Medium"/>
              </a:rPr>
            </a:br>
            <a:br>
              <a:rPr lang="en-US" sz="2500" b="false" i="false" u="none" strike="noStrike">
                <a:solidFill>
                  <a:srgbClr val="000000"/>
                </a:solidFill>
                <a:latin typeface="Gong Gothic Medium"/>
              </a:rPr>
            </a:b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설정에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의한</a:t>
            </a:r>
          </a:p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스케쥴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관리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100" y="711200"/>
            <a:ext cx="49403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true" u="none" strike="noStrike">
                <a:solidFill>
                  <a:srgbClr val="4B1BFD"/>
                </a:solidFill>
                <a:ea typeface="Gong Gothic Bold"/>
              </a:rPr>
              <a:t>기능</a:t>
            </a:r>
            <a:r>
              <a:rPr lang="en-US" sz="7000" b="false" i="true" u="none" strike="noStrike">
                <a:solidFill>
                  <a:srgbClr val="4B1BFD"/>
                </a:solidFill>
                <a:latin typeface="Gong Gothic Bold"/>
              </a:rPr>
              <a:t> </a:t>
            </a:r>
            <a:r>
              <a:rPr lang="ko-KR" sz="7000" b="false" i="true" u="none" strike="noStrike">
                <a:solidFill>
                  <a:srgbClr val="000000"/>
                </a:solidFill>
                <a:ea typeface="Gong Gothic Bold"/>
              </a:rPr>
              <a:t>소개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3300" y="4292600"/>
            <a:ext cx="27178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Step 1</a:t>
            </a:r>
          </a:p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기술면접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대비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24500" y="4292600"/>
            <a:ext cx="27178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Step 2</a:t>
            </a:r>
          </a:p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퀴즈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45700" y="4292600"/>
            <a:ext cx="27178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Step 3</a:t>
            </a:r>
          </a:p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학습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lack"/>
              </a:rPr>
              <a:t>기록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25781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40100" y="3733800"/>
            <a:ext cx="116205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500" b="false" i="true" u="none" strike="noStrike">
                <a:solidFill>
                  <a:srgbClr val="FFFFFF"/>
                </a:solidFill>
                <a:latin typeface="Gong Gothic Bold"/>
              </a:rPr>
              <a:t>UI </a:t>
            </a: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31200" y="2628900"/>
            <a:ext cx="1562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4B1BFD"/>
                </a:solidFill>
                <a:latin typeface="Pretendard Black"/>
              </a:rPr>
              <a:t>chapter 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6731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057400"/>
            <a:ext cx="2933700" cy="617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2057400"/>
            <a:ext cx="29718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17100" y="2057400"/>
            <a:ext cx="2984500" cy="617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38300" y="2057400"/>
            <a:ext cx="2984500" cy="6172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73100" y="711200"/>
            <a:ext cx="119126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true" u="none" strike="noStrike">
                <a:solidFill>
                  <a:srgbClr val="4B1BFD"/>
                </a:solidFill>
                <a:ea typeface="Gong Gothic Bold"/>
              </a:rPr>
              <a:t>화면</a:t>
            </a:r>
            <a:r>
              <a:rPr lang="en-US" sz="7000" b="false" i="true" u="none" strike="noStrike">
                <a:solidFill>
                  <a:srgbClr val="4B1BFD"/>
                </a:solidFill>
                <a:latin typeface="Gong Gothic Bold"/>
              </a:rPr>
              <a:t> </a:t>
            </a:r>
            <a:r>
              <a:rPr lang="en-US" sz="7000" b="false" i="true" u="none" strike="noStrike">
                <a:solidFill>
                  <a:srgbClr val="000000"/>
                </a:solidFill>
                <a:latin typeface="Gong Gothic Bold"/>
              </a:rPr>
              <a:t>UI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3100" y="8902700"/>
            <a:ext cx="300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메인</a:t>
            </a:r>
            <a:r>
              <a:rPr lang="en-US" sz="30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68900" y="8890000"/>
            <a:ext cx="300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퀴즈</a:t>
            </a:r>
            <a:r>
              <a:rPr lang="en-US" sz="30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페이지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42500" y="8890000"/>
            <a:ext cx="300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학습</a:t>
            </a:r>
            <a:r>
              <a:rPr lang="en-US" sz="30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38300" y="8839200"/>
            <a:ext cx="300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마이</a:t>
            </a:r>
            <a:r>
              <a:rPr lang="en-US" sz="30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ong Gothic Light"/>
              </a:rPr>
              <a:t>페이지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1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25781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40100" y="3733800"/>
            <a:ext cx="116205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500" b="false" i="true" u="none" strike="noStrike">
                <a:solidFill>
                  <a:srgbClr val="FFFFFF"/>
                </a:solidFill>
                <a:ea typeface="Gong Gothic Bold"/>
              </a:rPr>
              <a:t>기대효과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31200" y="2628900"/>
            <a:ext cx="1562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4B1BFD"/>
                </a:solidFill>
                <a:latin typeface="Pretendard Black"/>
              </a:rPr>
              <a:t>chapter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